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1" r:id="rId3"/>
    <p:sldId id="263" r:id="rId4"/>
    <p:sldId id="265" r:id="rId5"/>
    <p:sldId id="266" r:id="rId6"/>
    <p:sldId id="256" r:id="rId7"/>
    <p:sldId id="257" r:id="rId8"/>
    <p:sldId id="258" r:id="rId9"/>
    <p:sldId id="264" r:id="rId10"/>
    <p:sldId id="260" r:id="rId11"/>
    <p:sldId id="267" r:id="rId12"/>
    <p:sldId id="268" r:id="rId1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66"/>
    <a:srgbClr val="606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5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4" name="Footer Placeholder 3"/>
          <p:cNvSpPr>
            <a:spLocks noGrp="1"/>
          </p:cNvSpPr>
          <p:nvPr>
            <p:ph type="ftr" sz="quarter" idx="11"/>
          </p:nvPr>
        </p:nvSpPr>
        <p:spPr/>
        <p:txBody>
          <a:bodyPr/>
          <a:lstStyle/>
          <a:p>
            <a:endParaRPr lang="es-PE" dirty="0"/>
          </a:p>
        </p:txBody>
      </p:sp>
      <p:sp>
        <p:nvSpPr>
          <p:cNvPr id="5" name="Slide Number Placeholder 4"/>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3" name="Footer Placeholder 2"/>
          <p:cNvSpPr>
            <a:spLocks noGrp="1"/>
          </p:cNvSpPr>
          <p:nvPr>
            <p:ph type="ftr" sz="quarter" idx="11"/>
          </p:nvPr>
        </p:nvSpPr>
        <p:spPr/>
        <p:txBody>
          <a:bodyPr/>
          <a:lstStyle/>
          <a:p>
            <a:endParaRPr lang="es-PE" dirty="0"/>
          </a:p>
        </p:txBody>
      </p:sp>
      <p:sp>
        <p:nvSpPr>
          <p:cNvPr id="4" name="Slide Number Placeholder 3"/>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85E42B24-62CD-44AA-B38B-D09132B6585E}" type="slidenum">
              <a:rPr lang="es-PE" smtClean="0"/>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ADF2567-2607-45C8-8AA2-76F778322345}" type="datetimeFigureOut">
              <a:rPr lang="es-PE" smtClean="0"/>
              <a:t>08/07/2013</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85E42B24-62CD-44AA-B38B-D09132B6585E}" type="slidenum">
              <a:rPr lang="es-PE" smtClean="0"/>
              <a:t>‹Nº›</a:t>
            </a:fld>
            <a:endParaRPr lang="es-PE" dirty="0"/>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s-ES" dirty="0"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ADF2567-2607-45C8-8AA2-76F778322345}" type="datetimeFigureOut">
              <a:rPr lang="es-PE" smtClean="0"/>
              <a:t>08/07/2013</a:t>
            </a:fld>
            <a:endParaRPr lang="es-PE"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PE"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85E42B24-62CD-44AA-B38B-D09132B6585E}" type="slidenum">
              <a:rPr lang="es-PE" smtClean="0"/>
              <a:t>‹Nº›</a:t>
            </a:fld>
            <a:endParaRPr lang="es-PE"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disfrutalasmatematicas.com/geometria/angulos-rectos.html"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30481" y="942039"/>
            <a:ext cx="7811030" cy="1478850"/>
          </a:xfrm>
        </p:spPr>
        <p:txBody>
          <a:bodyPr/>
          <a:lstStyle/>
          <a:p>
            <a:r>
              <a:rPr lang="es-PE" sz="4400" dirty="0" smtClean="0">
                <a:solidFill>
                  <a:srgbClr val="FFFF00"/>
                </a:solidFill>
                <a:latin typeface="Comic Sans MS" pitchFamily="66" charset="0"/>
                <a:cs typeface="Arial" pitchFamily="34" charset="0"/>
              </a:rPr>
              <a:t>TRANSFORMACIONES GEOMÉTRICAS</a:t>
            </a:r>
            <a:endParaRPr lang="es-PE" sz="4400" dirty="0">
              <a:solidFill>
                <a:srgbClr val="FFFF00"/>
              </a:solidFill>
              <a:latin typeface="Comic Sans MS" pitchFamily="66" charset="0"/>
              <a:cs typeface="Arial" pitchFamily="34" charset="0"/>
            </a:endParaRPr>
          </a:p>
        </p:txBody>
      </p:sp>
      <p:sp>
        <p:nvSpPr>
          <p:cNvPr id="3" name="2 Subtítulo"/>
          <p:cNvSpPr>
            <a:spLocks noGrp="1"/>
          </p:cNvSpPr>
          <p:nvPr>
            <p:ph type="subTitle" idx="1"/>
          </p:nvPr>
        </p:nvSpPr>
        <p:spPr>
          <a:xfrm>
            <a:off x="755576" y="6095972"/>
            <a:ext cx="7117180" cy="861420"/>
          </a:xfrm>
        </p:spPr>
        <p:txBody>
          <a:bodyPr>
            <a:normAutofit/>
          </a:bodyPr>
          <a:lstStyle/>
          <a:p>
            <a:r>
              <a:rPr lang="es-PE" sz="2800" dirty="0" smtClean="0">
                <a:solidFill>
                  <a:srgbClr val="FF0000"/>
                </a:solidFill>
                <a:latin typeface="BankGothic Md BT" pitchFamily="34" charset="0"/>
                <a:cs typeface="Arial" pitchFamily="34" charset="0"/>
              </a:rPr>
              <a:t>Profesor: GEOVANE MEDRANO CHÁVEZ </a:t>
            </a:r>
            <a:endParaRPr lang="es-PE" sz="2800" dirty="0">
              <a:solidFill>
                <a:srgbClr val="FF0000"/>
              </a:solidFill>
              <a:latin typeface="BankGothic Md BT" pitchFamily="34" charset="0"/>
              <a:cs typeface="Arial" pitchFamily="34" charset="0"/>
            </a:endParaRPr>
          </a:p>
        </p:txBody>
      </p:sp>
      <p:sp>
        <p:nvSpPr>
          <p:cNvPr id="4" name="3 CuadroTexto"/>
          <p:cNvSpPr txBox="1"/>
          <p:nvPr/>
        </p:nvSpPr>
        <p:spPr>
          <a:xfrm>
            <a:off x="1979712" y="548680"/>
            <a:ext cx="5112568" cy="369332"/>
          </a:xfrm>
          <a:prstGeom prst="rect">
            <a:avLst/>
          </a:prstGeom>
          <a:noFill/>
        </p:spPr>
        <p:txBody>
          <a:bodyPr wrap="square" rtlCol="0">
            <a:spAutoFit/>
          </a:bodyPr>
          <a:lstStyle/>
          <a:p>
            <a:r>
              <a:rPr lang="es-PE" dirty="0" smtClean="0"/>
              <a:t>I.E FAP. “MANUEL POLO JIMÉNEZ”</a:t>
            </a:r>
            <a:endParaRPr lang="es-PE" dirty="0"/>
          </a:p>
        </p:txBody>
      </p:sp>
      <p:pic>
        <p:nvPicPr>
          <p:cNvPr id="5" name="Picture 2" descr="trasform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596" y="2564904"/>
            <a:ext cx="5040560" cy="3240360"/>
          </a:xfrm>
          <a:prstGeom prst="rect">
            <a:avLst/>
          </a:prstGeom>
          <a:noFill/>
        </p:spPr>
      </p:pic>
    </p:spTree>
    <p:extLst>
      <p:ext uri="{BB962C8B-B14F-4D97-AF65-F5344CB8AC3E}">
        <p14:creationId xmlns:p14="http://schemas.microsoft.com/office/powerpoint/2010/main" val="405283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80">
                                          <p:stCondLst>
                                            <p:cond delay="0"/>
                                          </p:stCondLst>
                                        </p:cTn>
                                        <p:tgtEl>
                                          <p:spTgt spid="3">
                                            <p:txEl>
                                              <p:pRg st="0" end="0"/>
                                            </p:txEl>
                                          </p:spTgt>
                                        </p:tgtEl>
                                      </p:cBhvr>
                                    </p:animEffect>
                                    <p:anim calcmode="lin" valueType="num">
                                      <p:cBhvr>
                                        <p:cTn id="2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0" end="0"/>
                                            </p:txEl>
                                          </p:spTgt>
                                        </p:tgtEl>
                                      </p:cBhvr>
                                      <p:to x="100000" y="60000"/>
                                    </p:animScale>
                                    <p:animScale>
                                      <p:cBhvr>
                                        <p:cTn id="28" dur="166" decel="50000">
                                          <p:stCondLst>
                                            <p:cond delay="676"/>
                                          </p:stCondLst>
                                        </p:cTn>
                                        <p:tgtEl>
                                          <p:spTgt spid="3">
                                            <p:txEl>
                                              <p:pRg st="0" end="0"/>
                                            </p:txEl>
                                          </p:spTgt>
                                        </p:tgtEl>
                                      </p:cBhvr>
                                      <p:to x="100000" y="100000"/>
                                    </p:animScale>
                                    <p:animScale>
                                      <p:cBhvr>
                                        <p:cTn id="29" dur="26">
                                          <p:stCondLst>
                                            <p:cond delay="1312"/>
                                          </p:stCondLst>
                                        </p:cTn>
                                        <p:tgtEl>
                                          <p:spTgt spid="3">
                                            <p:txEl>
                                              <p:pRg st="0" end="0"/>
                                            </p:txEl>
                                          </p:spTgt>
                                        </p:tgtEl>
                                      </p:cBhvr>
                                      <p:to x="100000" y="80000"/>
                                    </p:animScale>
                                    <p:animScale>
                                      <p:cBhvr>
                                        <p:cTn id="30" dur="166" decel="50000">
                                          <p:stCondLst>
                                            <p:cond delay="1338"/>
                                          </p:stCondLst>
                                        </p:cTn>
                                        <p:tgtEl>
                                          <p:spTgt spid="3">
                                            <p:txEl>
                                              <p:pRg st="0" end="0"/>
                                            </p:txEl>
                                          </p:spTgt>
                                        </p:tgtEl>
                                      </p:cBhvr>
                                      <p:to x="100000" y="100000"/>
                                    </p:animScale>
                                    <p:animScale>
                                      <p:cBhvr>
                                        <p:cTn id="31" dur="26">
                                          <p:stCondLst>
                                            <p:cond delay="1642"/>
                                          </p:stCondLst>
                                        </p:cTn>
                                        <p:tgtEl>
                                          <p:spTgt spid="3">
                                            <p:txEl>
                                              <p:pRg st="0" end="0"/>
                                            </p:txEl>
                                          </p:spTgt>
                                        </p:tgtEl>
                                      </p:cBhvr>
                                      <p:to x="100000" y="90000"/>
                                    </p:animScale>
                                    <p:animScale>
                                      <p:cBhvr>
                                        <p:cTn id="32" dur="166" decel="50000">
                                          <p:stCondLst>
                                            <p:cond delay="1668"/>
                                          </p:stCondLst>
                                        </p:cTn>
                                        <p:tgtEl>
                                          <p:spTgt spid="3">
                                            <p:txEl>
                                              <p:pRg st="0" end="0"/>
                                            </p:txEl>
                                          </p:spTgt>
                                        </p:tgtEl>
                                      </p:cBhvr>
                                      <p:to x="100000" y="100000"/>
                                    </p:animScale>
                                    <p:animScale>
                                      <p:cBhvr>
                                        <p:cTn id="33" dur="26">
                                          <p:stCondLst>
                                            <p:cond delay="1808"/>
                                          </p:stCondLst>
                                        </p:cTn>
                                        <p:tgtEl>
                                          <p:spTgt spid="3">
                                            <p:txEl>
                                              <p:pRg st="0" end="0"/>
                                            </p:txEl>
                                          </p:spTgt>
                                        </p:tgtEl>
                                      </p:cBhvr>
                                      <p:to x="100000" y="95000"/>
                                    </p:animScale>
                                    <p:animScale>
                                      <p:cBhvr>
                                        <p:cTn id="34" dur="166" decel="50000">
                                          <p:stCondLst>
                                            <p:cond delay="1834"/>
                                          </p:stCondLst>
                                        </p:cTn>
                                        <p:tgtEl>
                                          <p:spTgt spid="3">
                                            <p:txEl>
                                              <p:pRg st="0" end="0"/>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4625"/>
            <a:ext cx="7955043" cy="576064"/>
          </a:xfrm>
        </p:spPr>
        <p:txBody>
          <a:bodyPr/>
          <a:lstStyle/>
          <a:p>
            <a:r>
              <a:rPr lang="es-PE" dirty="0" smtClean="0"/>
              <a:t>Identifica los siguientes gráficos </a:t>
            </a:r>
            <a:endParaRPr lang="es-PE" dirty="0"/>
          </a:p>
        </p:txBody>
      </p:sp>
      <p:pic>
        <p:nvPicPr>
          <p:cNvPr id="4098" name="Picture 2" descr="http://www.disfrutalasmatematicas.com/geometria/images/reflect-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692696"/>
            <a:ext cx="3181401" cy="2808312"/>
          </a:xfrm>
          <a:prstGeom prst="rect">
            <a:avLst/>
          </a:prstGeom>
          <a:noFill/>
          <a:extLst>
            <a:ext uri="{909E8E84-426E-40DD-AFC4-6F175D3DCCD1}">
              <a14:hiddenFill xmlns:a14="http://schemas.microsoft.com/office/drawing/2010/main">
                <a:solidFill>
                  <a:srgbClr val="FFFFFF"/>
                </a:solidFill>
              </a14:hiddenFill>
            </a:ext>
          </a:extLst>
        </p:spPr>
      </p:pic>
      <p:grpSp>
        <p:nvGrpSpPr>
          <p:cNvPr id="6" name="5 Grupo"/>
          <p:cNvGrpSpPr/>
          <p:nvPr/>
        </p:nvGrpSpPr>
        <p:grpSpPr>
          <a:xfrm>
            <a:off x="98074" y="3631451"/>
            <a:ext cx="3897862" cy="3109917"/>
            <a:chOff x="2216148" y="4149080"/>
            <a:chExt cx="3810000" cy="2343151"/>
          </a:xfrm>
        </p:grpSpPr>
        <p:pic>
          <p:nvPicPr>
            <p:cNvPr id="4104" name="Picture 8" descr="http://3.bp.blogspot.com/_tMBqqiYK7ak/TN6aet98mSI/AAAAAAAATKg/elBCzdPloAk/s400/4%2Bcuadros%2Bal%2Bes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148" y="4149080"/>
              <a:ext cx="3810000" cy="234315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2216148" y="5589240"/>
              <a:ext cx="3810000" cy="902991"/>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7" name="6 CuadroTexto"/>
          <p:cNvSpPr txBox="1"/>
          <p:nvPr/>
        </p:nvSpPr>
        <p:spPr>
          <a:xfrm>
            <a:off x="4716016" y="1844824"/>
            <a:ext cx="3456384" cy="369332"/>
          </a:xfrm>
          <a:prstGeom prst="rect">
            <a:avLst/>
          </a:prstGeom>
          <a:noFill/>
        </p:spPr>
        <p:txBody>
          <a:bodyPr wrap="square" rtlCol="0">
            <a:spAutoFit/>
          </a:bodyPr>
          <a:lstStyle/>
          <a:p>
            <a:r>
              <a:rPr lang="es-PE" dirty="0" smtClean="0"/>
              <a:t>Reflexión o simetría axial </a:t>
            </a:r>
            <a:endParaRPr lang="es-PE" dirty="0"/>
          </a:p>
        </p:txBody>
      </p:sp>
      <p:sp>
        <p:nvSpPr>
          <p:cNvPr id="8" name="7 CuadroTexto"/>
          <p:cNvSpPr txBox="1"/>
          <p:nvPr/>
        </p:nvSpPr>
        <p:spPr>
          <a:xfrm>
            <a:off x="5220072" y="4293096"/>
            <a:ext cx="3168352" cy="369332"/>
          </a:xfrm>
          <a:prstGeom prst="rect">
            <a:avLst/>
          </a:prstGeom>
          <a:noFill/>
        </p:spPr>
        <p:txBody>
          <a:bodyPr wrap="square" rtlCol="0">
            <a:spAutoFit/>
          </a:bodyPr>
          <a:lstStyle/>
          <a:p>
            <a:r>
              <a:rPr lang="es-PE" dirty="0" smtClean="0"/>
              <a:t>Traslación </a:t>
            </a:r>
            <a:endParaRPr lang="es-PE" dirty="0"/>
          </a:p>
        </p:txBody>
      </p:sp>
    </p:spTree>
    <p:extLst>
      <p:ext uri="{BB962C8B-B14F-4D97-AF65-F5344CB8AC3E}">
        <p14:creationId xmlns:p14="http://schemas.microsoft.com/office/powerpoint/2010/main" val="93084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barn(inVertical)">
                                      <p:cBhvr>
                                        <p:cTn id="13" dur="500"/>
                                        <p:tgtEl>
                                          <p:spTgt spid="409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atesbelen.wikispaces.com/file/view/20070926klpmatgeo_359.Ges.SCO.png/65075502/20070926klpmatgeo_359.Ges.SC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027" y="846004"/>
            <a:ext cx="3231924" cy="24482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1.bp.blogspot.com/_6d-TIDE7zm4/TBDEKagN1WI/AAAAAAAAAC0/8PHqQWswZdU/s1600/gh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12" y="3976538"/>
            <a:ext cx="3090339" cy="2448272"/>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4932040" y="1700808"/>
            <a:ext cx="3096344" cy="369332"/>
          </a:xfrm>
          <a:prstGeom prst="rect">
            <a:avLst/>
          </a:prstGeom>
          <a:noFill/>
        </p:spPr>
        <p:txBody>
          <a:bodyPr wrap="square" rtlCol="0">
            <a:spAutoFit/>
          </a:bodyPr>
          <a:lstStyle/>
          <a:p>
            <a:r>
              <a:rPr lang="es-PE" dirty="0" smtClean="0"/>
              <a:t>Simetría puntual o central</a:t>
            </a:r>
          </a:p>
        </p:txBody>
      </p:sp>
      <p:sp>
        <p:nvSpPr>
          <p:cNvPr id="7" name="6 CuadroTexto"/>
          <p:cNvSpPr txBox="1"/>
          <p:nvPr/>
        </p:nvSpPr>
        <p:spPr>
          <a:xfrm>
            <a:off x="4139952" y="4941168"/>
            <a:ext cx="3456384" cy="369332"/>
          </a:xfrm>
          <a:prstGeom prst="rect">
            <a:avLst/>
          </a:prstGeom>
          <a:noFill/>
        </p:spPr>
        <p:txBody>
          <a:bodyPr wrap="square" rtlCol="0">
            <a:spAutoFit/>
          </a:bodyPr>
          <a:lstStyle/>
          <a:p>
            <a:r>
              <a:rPr lang="es-PE" dirty="0" smtClean="0"/>
              <a:t>Rotación </a:t>
            </a:r>
            <a:endParaRPr lang="es-PE" dirty="0"/>
          </a:p>
        </p:txBody>
      </p:sp>
      <p:sp>
        <p:nvSpPr>
          <p:cNvPr id="8" name="7 CuadroTexto"/>
          <p:cNvSpPr txBox="1"/>
          <p:nvPr/>
        </p:nvSpPr>
        <p:spPr>
          <a:xfrm>
            <a:off x="1115616" y="5701714"/>
            <a:ext cx="551372" cy="369332"/>
          </a:xfrm>
          <a:prstGeom prst="rect">
            <a:avLst/>
          </a:prstGeom>
          <a:noFill/>
        </p:spPr>
        <p:txBody>
          <a:bodyPr wrap="square" rtlCol="0">
            <a:spAutoFit/>
          </a:bodyPr>
          <a:lstStyle/>
          <a:p>
            <a:r>
              <a:rPr lang="es-PE" dirty="0">
                <a:solidFill>
                  <a:srgbClr val="FF0000"/>
                </a:solidFill>
              </a:rPr>
              <a:t>O</a:t>
            </a:r>
          </a:p>
        </p:txBody>
      </p:sp>
      <p:grpSp>
        <p:nvGrpSpPr>
          <p:cNvPr id="23" name="Group 2"/>
          <p:cNvGrpSpPr>
            <a:grpSpLocks/>
          </p:cNvGrpSpPr>
          <p:nvPr/>
        </p:nvGrpSpPr>
        <p:grpSpPr bwMode="auto">
          <a:xfrm rot="20918204">
            <a:off x="512923" y="2398257"/>
            <a:ext cx="760992" cy="659815"/>
            <a:chOff x="2177" y="5927"/>
            <a:chExt cx="2294" cy="1641"/>
          </a:xfrm>
        </p:grpSpPr>
        <p:cxnSp>
          <p:nvCxnSpPr>
            <p:cNvPr id="5123" name="AutoShape 3"/>
            <p:cNvCxnSpPr>
              <a:cxnSpLocks noChangeShapeType="1"/>
            </p:cNvCxnSpPr>
            <p:nvPr/>
          </p:nvCxnSpPr>
          <p:spPr bwMode="auto">
            <a:xfrm>
              <a:off x="2177" y="6447"/>
              <a:ext cx="2294" cy="1121"/>
            </a:xfrm>
            <a:prstGeom prst="straightConnector1">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5124" name="AutoShape 4"/>
            <p:cNvCxnSpPr>
              <a:cxnSpLocks noChangeShapeType="1"/>
            </p:cNvCxnSpPr>
            <p:nvPr/>
          </p:nvCxnSpPr>
          <p:spPr bwMode="auto">
            <a:xfrm flipV="1">
              <a:off x="2177" y="5927"/>
              <a:ext cx="1976" cy="520"/>
            </a:xfrm>
            <a:prstGeom prst="straightConnector1">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5125" name="AutoShape 5"/>
            <p:cNvCxnSpPr>
              <a:cxnSpLocks noChangeShapeType="1"/>
            </p:cNvCxnSpPr>
            <p:nvPr/>
          </p:nvCxnSpPr>
          <p:spPr bwMode="auto">
            <a:xfrm>
              <a:off x="4153" y="5927"/>
              <a:ext cx="318" cy="1641"/>
            </a:xfrm>
            <a:prstGeom prst="straightConnector1">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29249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1000" fill="hold"/>
                                        <p:tgtEl>
                                          <p:spTgt spid="5"/>
                                        </p:tgtEl>
                                        <p:attrNameLst>
                                          <p:attrName>ppt_w</p:attrName>
                                        </p:attrNameLst>
                                      </p:cBhvr>
                                      <p:tavLst>
                                        <p:tav tm="0">
                                          <p:val>
                                            <p:fltVal val="0"/>
                                          </p:val>
                                        </p:tav>
                                        <p:tav tm="100000">
                                          <p:val>
                                            <p:strVal val="#ppt_w"/>
                                          </p:val>
                                        </p:tav>
                                      </p:tavLst>
                                    </p:anim>
                                    <p:anim calcmode="lin" valueType="num">
                                      <p:cBhvr>
                                        <p:cTn id="39" dur="1000" fill="hold"/>
                                        <p:tgtEl>
                                          <p:spTgt spid="5"/>
                                        </p:tgtEl>
                                        <p:attrNameLst>
                                          <p:attrName>ppt_h</p:attrName>
                                        </p:attrNameLst>
                                      </p:cBhvr>
                                      <p:tavLst>
                                        <p:tav tm="0">
                                          <p:val>
                                            <p:fltVal val="0"/>
                                          </p:val>
                                        </p:tav>
                                        <p:tav tm="100000">
                                          <p:val>
                                            <p:strVal val="#ppt_h"/>
                                          </p:val>
                                        </p:tav>
                                      </p:tavLst>
                                    </p:anim>
                                    <p:anim calcmode="lin" valueType="num">
                                      <p:cBhvr>
                                        <p:cTn id="40" dur="1000" fill="hold"/>
                                        <p:tgtEl>
                                          <p:spTgt spid="5"/>
                                        </p:tgtEl>
                                        <p:attrNameLst>
                                          <p:attrName>style.rotation</p:attrName>
                                        </p:attrNameLst>
                                      </p:cBhvr>
                                      <p:tavLst>
                                        <p:tav tm="0">
                                          <p:val>
                                            <p:fltVal val="90"/>
                                          </p:val>
                                        </p:tav>
                                        <p:tav tm="100000">
                                          <p:val>
                                            <p:fltVal val="0"/>
                                          </p:val>
                                        </p:tav>
                                      </p:tavLst>
                                    </p:anim>
                                    <p:animEffect transition="in" filter="fade">
                                      <p:cBhvr>
                                        <p:cTn id="41" dur="10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2000"/>
                                        <p:tgtEl>
                                          <p:spTgt spid="7"/>
                                        </p:tgtEl>
                                      </p:cBhvr>
                                    </p:animEffect>
                                    <p:anim calcmode="lin" valueType="num">
                                      <p:cBhvr>
                                        <p:cTn id="53" dur="2000" fill="hold"/>
                                        <p:tgtEl>
                                          <p:spTgt spid="7"/>
                                        </p:tgtEl>
                                        <p:attrNameLst>
                                          <p:attrName>ppt_w</p:attrName>
                                        </p:attrNameLst>
                                      </p:cBhvr>
                                      <p:tavLst>
                                        <p:tav tm="0" fmla="#ppt_w*sin(2.5*pi*$)">
                                          <p:val>
                                            <p:fltVal val="0"/>
                                          </p:val>
                                        </p:tav>
                                        <p:tav tm="100000">
                                          <p:val>
                                            <p:fltVal val="1"/>
                                          </p:val>
                                        </p:tav>
                                      </p:tavLst>
                                    </p:anim>
                                    <p:anim calcmode="lin" valueType="num">
                                      <p:cBhvr>
                                        <p:cTn id="54"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924944"/>
            <a:ext cx="7125113" cy="619471"/>
          </a:xfrm>
        </p:spPr>
        <p:txBody>
          <a:bodyPr/>
          <a:lstStyle/>
          <a:p>
            <a:pPr algn="ctr"/>
            <a:r>
              <a:rPr lang="es-PE" dirty="0" smtClean="0">
                <a:solidFill>
                  <a:srgbClr val="66FF33"/>
                </a:solidFill>
              </a:rPr>
              <a:t>GRACIAS TOTALES </a:t>
            </a:r>
            <a:endParaRPr lang="es-PE" dirty="0">
              <a:solidFill>
                <a:srgbClr val="66FF33"/>
              </a:solidFill>
            </a:endParaRPr>
          </a:p>
        </p:txBody>
      </p:sp>
    </p:spTree>
    <p:extLst>
      <p:ext uri="{BB962C8B-B14F-4D97-AF65-F5344CB8AC3E}">
        <p14:creationId xmlns:p14="http://schemas.microsoft.com/office/powerpoint/2010/main" val="172471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03648" y="5242648"/>
            <a:ext cx="6624735" cy="1200329"/>
          </a:xfrm>
          <a:prstGeom prst="rect">
            <a:avLst/>
          </a:prstGeom>
          <a:noFill/>
        </p:spPr>
        <p:txBody>
          <a:bodyPr wrap="square" rtlCol="0">
            <a:spAutoFit/>
          </a:bodyPr>
          <a:lstStyle/>
          <a:p>
            <a:r>
              <a:rPr lang="es-PE" sz="2400" b="1" dirty="0">
                <a:solidFill>
                  <a:srgbClr val="FF0066"/>
                </a:solidFill>
                <a:latin typeface="Arial" pitchFamily="34" charset="0"/>
                <a:cs typeface="Arial" pitchFamily="34" charset="0"/>
              </a:rPr>
              <a:t>Transformación geométrica es una aplicación del plano en el plano tal que a cada punto de un plano le hace corresponder otro punto del mismo plano.</a:t>
            </a:r>
          </a:p>
        </p:txBody>
      </p:sp>
      <p:sp>
        <p:nvSpPr>
          <p:cNvPr id="5" name="4 CuadroTexto"/>
          <p:cNvSpPr txBox="1"/>
          <p:nvPr/>
        </p:nvSpPr>
        <p:spPr>
          <a:xfrm>
            <a:off x="683567" y="385500"/>
            <a:ext cx="7632848" cy="523220"/>
          </a:xfrm>
          <a:prstGeom prst="rect">
            <a:avLst/>
          </a:prstGeom>
          <a:noFill/>
        </p:spPr>
        <p:txBody>
          <a:bodyPr wrap="square" rtlCol="0">
            <a:spAutoFit/>
          </a:bodyPr>
          <a:lstStyle/>
          <a:p>
            <a:pPr algn="ctr"/>
            <a:r>
              <a:rPr lang="es-PE" sz="2800" dirty="0" smtClean="0">
                <a:solidFill>
                  <a:srgbClr val="FF0000"/>
                </a:solidFill>
              </a:rPr>
              <a:t>TRANSFORMACIONES  GEOMÉTRICAS</a:t>
            </a:r>
            <a:endParaRPr lang="es-PE" sz="2800" dirty="0">
              <a:solidFill>
                <a:srgbClr val="FF0000"/>
              </a:solidFill>
            </a:endParaRPr>
          </a:p>
        </p:txBody>
      </p:sp>
      <p:pic>
        <p:nvPicPr>
          <p:cNvPr id="1026" name="Picture 2" descr="Imagen reflejada pri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755" y="3447197"/>
            <a:ext cx="2741741" cy="10946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isfrutalasmatematicas.com/geometria/images/rotation2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410514" y="1473190"/>
            <a:ext cx="1266825" cy="16478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disfrutalasmatematicas.com/geometria/images/translat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628800"/>
            <a:ext cx="1314450" cy="10477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disfrutalasmatematicas.com/geometria/images/reflect-graph.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0181" y="1844824"/>
            <a:ext cx="15430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ensayoes.com/tw_files2/urls_3/586/d-585306/585306_html_m31476de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991" y="3447197"/>
            <a:ext cx="2638321" cy="1094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9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Vertical)">
                                      <p:cBhvr>
                                        <p:cTn id="12" dur="500"/>
                                        <p:tgtEl>
                                          <p:spTgt spid="1026"/>
                                        </p:tgtEl>
                                      </p:cBhvr>
                                    </p:animEffect>
                                  </p:childTnLst>
                                </p:cTn>
                              </p:par>
                              <p:par>
                                <p:cTn id="13" presetID="16" presetClass="entr" presetSubtype="21"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barn(inVertical)">
                                      <p:cBhvr>
                                        <p:cTn id="15" dur="500"/>
                                        <p:tgtEl>
                                          <p:spTgt spid="1028"/>
                                        </p:tgtEl>
                                      </p:cBhvr>
                                    </p:animEffect>
                                  </p:childTnLst>
                                </p:cTn>
                              </p:par>
                              <p:par>
                                <p:cTn id="16" presetID="16" presetClass="entr" presetSubtype="21" fill="hold" nodeType="withEffect">
                                  <p:stCondLst>
                                    <p:cond delay="0"/>
                                  </p:stCondLst>
                                  <p:childTnLst>
                                    <p:set>
                                      <p:cBhvr>
                                        <p:cTn id="17" dur="1" fill="hold">
                                          <p:stCondLst>
                                            <p:cond delay="0"/>
                                          </p:stCondLst>
                                        </p:cTn>
                                        <p:tgtEl>
                                          <p:spTgt spid="1030"/>
                                        </p:tgtEl>
                                        <p:attrNameLst>
                                          <p:attrName>style.visibility</p:attrName>
                                        </p:attrNameLst>
                                      </p:cBhvr>
                                      <p:to>
                                        <p:strVal val="visible"/>
                                      </p:to>
                                    </p:set>
                                    <p:animEffect transition="in" filter="barn(inVertical)">
                                      <p:cBhvr>
                                        <p:cTn id="18" dur="500"/>
                                        <p:tgtEl>
                                          <p:spTgt spid="1030"/>
                                        </p:tgtEl>
                                      </p:cBhvr>
                                    </p:animEffect>
                                  </p:childTnLst>
                                </p:cTn>
                              </p:par>
                              <p:par>
                                <p:cTn id="19" presetID="16" presetClass="entr" presetSubtype="21" fill="hold" nodeType="withEffect">
                                  <p:stCondLst>
                                    <p:cond delay="0"/>
                                  </p:stCondLst>
                                  <p:childTnLst>
                                    <p:set>
                                      <p:cBhvr>
                                        <p:cTn id="20" dur="1" fill="hold">
                                          <p:stCondLst>
                                            <p:cond delay="0"/>
                                          </p:stCondLst>
                                        </p:cTn>
                                        <p:tgtEl>
                                          <p:spTgt spid="1032"/>
                                        </p:tgtEl>
                                        <p:attrNameLst>
                                          <p:attrName>style.visibility</p:attrName>
                                        </p:attrNameLst>
                                      </p:cBhvr>
                                      <p:to>
                                        <p:strVal val="visible"/>
                                      </p:to>
                                    </p:set>
                                    <p:animEffect transition="in" filter="barn(inVertical)">
                                      <p:cBhvr>
                                        <p:cTn id="21" dur="500"/>
                                        <p:tgtEl>
                                          <p:spTgt spid="1032"/>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ovimien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18012"/>
            <a:ext cx="2448272" cy="2863476"/>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818546" y="364014"/>
            <a:ext cx="5328592" cy="369332"/>
          </a:xfrm>
          <a:prstGeom prst="rect">
            <a:avLst/>
          </a:prstGeom>
          <a:noFill/>
        </p:spPr>
        <p:txBody>
          <a:bodyPr wrap="square" rtlCol="0">
            <a:spAutoFit/>
          </a:bodyPr>
          <a:lstStyle/>
          <a:p>
            <a:pPr algn="ctr"/>
            <a:r>
              <a:rPr lang="es-PE" b="1" dirty="0">
                <a:solidFill>
                  <a:srgbClr val="990000"/>
                </a:solidFill>
              </a:rPr>
              <a:t>Movimiento o isometría</a:t>
            </a:r>
          </a:p>
        </p:txBody>
      </p:sp>
      <p:sp>
        <p:nvSpPr>
          <p:cNvPr id="5" name="4 Rectángulo"/>
          <p:cNvSpPr/>
          <p:nvPr/>
        </p:nvSpPr>
        <p:spPr>
          <a:xfrm>
            <a:off x="3915956" y="1268760"/>
            <a:ext cx="4572000" cy="1477328"/>
          </a:xfrm>
          <a:prstGeom prst="rect">
            <a:avLst/>
          </a:prstGeom>
        </p:spPr>
        <p:txBody>
          <a:bodyPr>
            <a:spAutoFit/>
          </a:bodyPr>
          <a:lstStyle/>
          <a:p>
            <a:pPr algn="ctr"/>
            <a:r>
              <a:rPr lang="es-PE" b="1" dirty="0">
                <a:solidFill>
                  <a:srgbClr val="990000"/>
                </a:solidFill>
              </a:rPr>
              <a:t>Movimiento directo</a:t>
            </a:r>
          </a:p>
          <a:p>
            <a:pPr algn="just"/>
            <a:r>
              <a:rPr lang="es-PE" dirty="0">
                <a:solidFill>
                  <a:srgbClr val="000000"/>
                </a:solidFill>
              </a:rPr>
              <a:t>Cuando la </a:t>
            </a:r>
            <a:r>
              <a:rPr lang="es-PE" b="1" dirty="0">
                <a:solidFill>
                  <a:srgbClr val="000000"/>
                </a:solidFill>
              </a:rPr>
              <a:t>figura original y la figura transformada</a:t>
            </a:r>
            <a:r>
              <a:rPr lang="es-PE" dirty="0">
                <a:solidFill>
                  <a:srgbClr val="000000"/>
                </a:solidFill>
              </a:rPr>
              <a:t> por el movimiento </a:t>
            </a:r>
            <a:r>
              <a:rPr lang="es-PE" b="1" dirty="0">
                <a:solidFill>
                  <a:srgbClr val="000000"/>
                </a:solidFill>
              </a:rPr>
              <a:t>se pueden hacer coincidir sin salir del plano</a:t>
            </a:r>
            <a:r>
              <a:rPr lang="es-PE" dirty="0" smtClean="0">
                <a:solidFill>
                  <a:srgbClr val="000000"/>
                </a:solidFill>
              </a:rPr>
              <a:t>.(traslación)</a:t>
            </a:r>
            <a:endParaRPr lang="es-PE" dirty="0">
              <a:solidFill>
                <a:srgbClr val="000000"/>
              </a:solidFill>
            </a:endParaRPr>
          </a:p>
        </p:txBody>
      </p:sp>
      <p:sp>
        <p:nvSpPr>
          <p:cNvPr id="7" name="6 Rectángulo"/>
          <p:cNvSpPr/>
          <p:nvPr/>
        </p:nvSpPr>
        <p:spPr>
          <a:xfrm>
            <a:off x="3995936" y="4365104"/>
            <a:ext cx="4572000" cy="1200329"/>
          </a:xfrm>
          <a:prstGeom prst="rect">
            <a:avLst/>
          </a:prstGeom>
        </p:spPr>
        <p:txBody>
          <a:bodyPr>
            <a:spAutoFit/>
          </a:bodyPr>
          <a:lstStyle/>
          <a:p>
            <a:pPr algn="ctr"/>
            <a:r>
              <a:rPr lang="es-PE" b="1" dirty="0">
                <a:solidFill>
                  <a:srgbClr val="990000"/>
                </a:solidFill>
              </a:rPr>
              <a:t>Movimiento inverso</a:t>
            </a:r>
          </a:p>
          <a:p>
            <a:pPr algn="just"/>
            <a:r>
              <a:rPr lang="es-PE" dirty="0">
                <a:solidFill>
                  <a:srgbClr val="000000"/>
                </a:solidFill>
              </a:rPr>
              <a:t>Cuando la </a:t>
            </a:r>
            <a:r>
              <a:rPr lang="es-PE" b="1" dirty="0">
                <a:solidFill>
                  <a:srgbClr val="000000"/>
                </a:solidFill>
              </a:rPr>
              <a:t>figura original y transformada no pueden hacerse coincidir</a:t>
            </a:r>
            <a:r>
              <a:rPr lang="es-PE" dirty="0">
                <a:solidFill>
                  <a:srgbClr val="000000"/>
                </a:solidFill>
              </a:rPr>
              <a:t> sin salirse del plano</a:t>
            </a:r>
            <a:r>
              <a:rPr lang="es-PE" dirty="0" smtClean="0">
                <a:solidFill>
                  <a:srgbClr val="000000"/>
                </a:solidFill>
              </a:rPr>
              <a:t>.(simetría)</a:t>
            </a:r>
            <a:endParaRPr lang="es-PE" dirty="0">
              <a:solidFill>
                <a:srgbClr val="000000"/>
              </a:solidFill>
            </a:endParaRPr>
          </a:p>
        </p:txBody>
      </p:sp>
      <p:pic>
        <p:nvPicPr>
          <p:cNvPr id="4100" name="Picture 4" descr="movimiento invers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66" y="4292111"/>
            <a:ext cx="3672408" cy="194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54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100"/>
                                        </p:tgtEl>
                                        <p:attrNameLst>
                                          <p:attrName>style.visibility</p:attrName>
                                        </p:attrNameLst>
                                      </p:cBhvr>
                                      <p:to>
                                        <p:strVal val="visible"/>
                                      </p:to>
                                    </p:set>
                                    <p:anim calcmode="lin" valueType="num">
                                      <p:cBhvr>
                                        <p:cTn id="25" dur="1000" fill="hold"/>
                                        <p:tgtEl>
                                          <p:spTgt spid="4100"/>
                                        </p:tgtEl>
                                        <p:attrNameLst>
                                          <p:attrName>ppt_w</p:attrName>
                                        </p:attrNameLst>
                                      </p:cBhvr>
                                      <p:tavLst>
                                        <p:tav tm="0">
                                          <p:val>
                                            <p:fltVal val="0"/>
                                          </p:val>
                                        </p:tav>
                                        <p:tav tm="100000">
                                          <p:val>
                                            <p:strVal val="#ppt_w"/>
                                          </p:val>
                                        </p:tav>
                                      </p:tavLst>
                                    </p:anim>
                                    <p:anim calcmode="lin" valueType="num">
                                      <p:cBhvr>
                                        <p:cTn id="26" dur="1000" fill="hold"/>
                                        <p:tgtEl>
                                          <p:spTgt spid="4100"/>
                                        </p:tgtEl>
                                        <p:attrNameLst>
                                          <p:attrName>ppt_h</p:attrName>
                                        </p:attrNameLst>
                                      </p:cBhvr>
                                      <p:tavLst>
                                        <p:tav tm="0">
                                          <p:val>
                                            <p:fltVal val="0"/>
                                          </p:val>
                                        </p:tav>
                                        <p:tav tm="100000">
                                          <p:val>
                                            <p:strVal val="#ppt_h"/>
                                          </p:val>
                                        </p:tav>
                                      </p:tavLst>
                                    </p:anim>
                                    <p:anim calcmode="lin" valueType="num">
                                      <p:cBhvr>
                                        <p:cTn id="27" dur="1000" fill="hold"/>
                                        <p:tgtEl>
                                          <p:spTgt spid="4100"/>
                                        </p:tgtEl>
                                        <p:attrNameLst>
                                          <p:attrName>style.rotation</p:attrName>
                                        </p:attrNameLst>
                                      </p:cBhvr>
                                      <p:tavLst>
                                        <p:tav tm="0">
                                          <p:val>
                                            <p:fltVal val="90"/>
                                          </p:val>
                                        </p:tav>
                                        <p:tav tm="100000">
                                          <p:val>
                                            <p:fltVal val="0"/>
                                          </p:val>
                                        </p:tav>
                                      </p:tavLst>
                                    </p:anim>
                                    <p:animEffect transition="in" filter="fade">
                                      <p:cBhvr>
                                        <p:cTn id="28" dur="1000"/>
                                        <p:tgtEl>
                                          <p:spTgt spid="4100"/>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332656"/>
            <a:ext cx="5904656" cy="523220"/>
          </a:xfrm>
          <a:prstGeom prst="rect">
            <a:avLst/>
          </a:prstGeom>
          <a:noFill/>
        </p:spPr>
        <p:txBody>
          <a:bodyPr wrap="square" rtlCol="0">
            <a:spAutoFit/>
          </a:bodyPr>
          <a:lstStyle/>
          <a:p>
            <a:pPr algn="ctr"/>
            <a:r>
              <a:rPr lang="es-PE" sz="2800" dirty="0" smtClean="0">
                <a:solidFill>
                  <a:srgbClr val="FFFF00"/>
                </a:solidFill>
                <a:latin typeface="Comic Sans MS" pitchFamily="66" charset="0"/>
              </a:rPr>
              <a:t>TRASLACIÓN </a:t>
            </a:r>
          </a:p>
        </p:txBody>
      </p:sp>
      <p:sp>
        <p:nvSpPr>
          <p:cNvPr id="3" name="2 CuadroTexto"/>
          <p:cNvSpPr txBox="1"/>
          <p:nvPr/>
        </p:nvSpPr>
        <p:spPr>
          <a:xfrm>
            <a:off x="539552" y="891312"/>
            <a:ext cx="7632848" cy="1569660"/>
          </a:xfrm>
          <a:prstGeom prst="rect">
            <a:avLst/>
          </a:prstGeom>
          <a:noFill/>
        </p:spPr>
        <p:txBody>
          <a:bodyPr wrap="square" rtlCol="0">
            <a:spAutoFit/>
          </a:bodyPr>
          <a:lstStyle/>
          <a:p>
            <a:r>
              <a:rPr lang="es-PE" sz="2400" dirty="0" smtClean="0">
                <a:solidFill>
                  <a:srgbClr val="FFC000"/>
                </a:solidFill>
                <a:latin typeface="Comic Sans MS" pitchFamily="66" charset="0"/>
              </a:rPr>
              <a:t>LA TRASLACIÓN es una transformación geométrica que se realiza en el plano. En esta transformación, las figuras solo cambian su posición, es decir, solo es un cambio de lugar. Su orientación, tamaño y forma se mantienen. </a:t>
            </a:r>
            <a:endParaRPr lang="es-PE" sz="2400" dirty="0">
              <a:solidFill>
                <a:srgbClr val="FFC000"/>
              </a:solidFill>
              <a:latin typeface="Comic Sans MS" pitchFamily="66" charset="0"/>
            </a:endParaRPr>
          </a:p>
        </p:txBody>
      </p:sp>
      <p:pic>
        <p:nvPicPr>
          <p:cNvPr id="1030" name="Picture 6" descr="http://1.bp.blogspot.com/_cifgOIs7ihk/TBtwUKqD9aI/AAAAAAAAAAs/N6v6YWO5Hqk/s1600/20070926klpmatgeo_343.Ges.SC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738" y="2780928"/>
            <a:ext cx="6609614" cy="3787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90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1030"/>
                                        </p:tgtEl>
                                        <p:attrNameLst>
                                          <p:attrName>style.visibility</p:attrName>
                                        </p:attrNameLst>
                                      </p:cBhvr>
                                      <p:to>
                                        <p:strVal val="visible"/>
                                      </p:to>
                                    </p:set>
                                    <p:anim calcmode="lin" valueType="num">
                                      <p:cBhvr>
                                        <p:cTn id="18" dur="1000" fill="hold"/>
                                        <p:tgtEl>
                                          <p:spTgt spid="1030"/>
                                        </p:tgtEl>
                                        <p:attrNameLst>
                                          <p:attrName>ppt_w</p:attrName>
                                        </p:attrNameLst>
                                      </p:cBhvr>
                                      <p:tavLst>
                                        <p:tav tm="0">
                                          <p:val>
                                            <p:fltVal val="0"/>
                                          </p:val>
                                        </p:tav>
                                        <p:tav tm="100000">
                                          <p:val>
                                            <p:strVal val="#ppt_w"/>
                                          </p:val>
                                        </p:tav>
                                      </p:tavLst>
                                    </p:anim>
                                    <p:anim calcmode="lin" valueType="num">
                                      <p:cBhvr>
                                        <p:cTn id="19" dur="1000" fill="hold"/>
                                        <p:tgtEl>
                                          <p:spTgt spid="1030"/>
                                        </p:tgtEl>
                                        <p:attrNameLst>
                                          <p:attrName>ppt_h</p:attrName>
                                        </p:attrNameLst>
                                      </p:cBhvr>
                                      <p:tavLst>
                                        <p:tav tm="0">
                                          <p:val>
                                            <p:fltVal val="0"/>
                                          </p:val>
                                        </p:tav>
                                        <p:tav tm="100000">
                                          <p:val>
                                            <p:strVal val="#ppt_h"/>
                                          </p:val>
                                        </p:tav>
                                      </p:tavLst>
                                    </p:anim>
                                    <p:anim calcmode="lin" valueType="num">
                                      <p:cBhvr>
                                        <p:cTn id="20" dur="1000" fill="hold"/>
                                        <p:tgtEl>
                                          <p:spTgt spid="1030"/>
                                        </p:tgtEl>
                                        <p:attrNameLst>
                                          <p:attrName>style.rotation</p:attrName>
                                        </p:attrNameLst>
                                      </p:cBhvr>
                                      <p:tavLst>
                                        <p:tav tm="0">
                                          <p:val>
                                            <p:fltVal val="90"/>
                                          </p:val>
                                        </p:tav>
                                        <p:tav tm="100000">
                                          <p:val>
                                            <p:fltVal val="0"/>
                                          </p:val>
                                        </p:tav>
                                      </p:tavLst>
                                    </p:anim>
                                    <p:animEffect transition="in" filter="fade">
                                      <p:cBhvr>
                                        <p:cTn id="21" dur="1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79712" y="275412"/>
            <a:ext cx="4752528" cy="523220"/>
          </a:xfrm>
          <a:prstGeom prst="rect">
            <a:avLst/>
          </a:prstGeom>
          <a:noFill/>
        </p:spPr>
        <p:txBody>
          <a:bodyPr wrap="square" rtlCol="0">
            <a:spAutoFit/>
          </a:bodyPr>
          <a:lstStyle/>
          <a:p>
            <a:pPr algn="ctr"/>
            <a:r>
              <a:rPr lang="es-PE" sz="2800" dirty="0" smtClean="0">
                <a:latin typeface="Comic Sans MS" pitchFamily="66" charset="0"/>
              </a:rPr>
              <a:t>ROTACIÓN </a:t>
            </a:r>
            <a:endParaRPr lang="es-PE" sz="2800" dirty="0">
              <a:latin typeface="Comic Sans MS" pitchFamily="66" charset="0"/>
            </a:endParaRPr>
          </a:p>
        </p:txBody>
      </p:sp>
      <p:pic>
        <p:nvPicPr>
          <p:cNvPr id="2050" name="Picture 2" descr="Rotacion Imag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1954" y="2824412"/>
            <a:ext cx="6408712" cy="37672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899592" y="976079"/>
            <a:ext cx="7056784" cy="2092881"/>
          </a:xfrm>
          <a:prstGeom prst="rect">
            <a:avLst/>
          </a:prstGeom>
        </p:spPr>
        <p:txBody>
          <a:bodyPr wrap="square">
            <a:spAutoFit/>
          </a:bodyPr>
          <a:lstStyle/>
          <a:p>
            <a:r>
              <a:rPr lang="es-PE" sz="2600" dirty="0" smtClean="0">
                <a:solidFill>
                  <a:srgbClr val="FFC000"/>
                </a:solidFill>
                <a:latin typeface="Comic Sans MS" pitchFamily="66" charset="0"/>
              </a:rPr>
              <a:t>La rotación </a:t>
            </a:r>
            <a:r>
              <a:rPr lang="es-PE" sz="2600" dirty="0">
                <a:solidFill>
                  <a:srgbClr val="FFC000"/>
                </a:solidFill>
                <a:latin typeface="Comic Sans MS" pitchFamily="66" charset="0"/>
              </a:rPr>
              <a:t>es un movimiento angular de cada uno de los puntos a partir de un punto que es el centro del giro. Para este movimiento es necesario dar un ángulo y el punto del centro de giro.</a:t>
            </a:r>
            <a:br>
              <a:rPr lang="es-PE" sz="2600" dirty="0">
                <a:solidFill>
                  <a:srgbClr val="FFC000"/>
                </a:solidFill>
                <a:latin typeface="Comic Sans MS" pitchFamily="66" charset="0"/>
              </a:rPr>
            </a:br>
            <a:endParaRPr lang="es-PE" sz="2600" dirty="0">
              <a:solidFill>
                <a:srgbClr val="FFC000"/>
              </a:solidFill>
              <a:latin typeface="Comic Sans MS" pitchFamily="66" charset="0"/>
            </a:endParaRPr>
          </a:p>
        </p:txBody>
      </p:sp>
    </p:spTree>
    <p:extLst>
      <p:ext uri="{BB962C8B-B14F-4D97-AF65-F5344CB8AC3E}">
        <p14:creationId xmlns:p14="http://schemas.microsoft.com/office/powerpoint/2010/main" val="260967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wipe(down)">
                                      <p:cBhvr>
                                        <p:cTn id="21" dur="580">
                                          <p:stCondLst>
                                            <p:cond delay="0"/>
                                          </p:stCondLst>
                                        </p:cTn>
                                        <p:tgtEl>
                                          <p:spTgt spid="2050"/>
                                        </p:tgtEl>
                                      </p:cBhvr>
                                    </p:animEffect>
                                    <p:anim calcmode="lin" valueType="num">
                                      <p:cBhvr>
                                        <p:cTn id="22"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7" dur="26">
                                          <p:stCondLst>
                                            <p:cond delay="650"/>
                                          </p:stCondLst>
                                        </p:cTn>
                                        <p:tgtEl>
                                          <p:spTgt spid="2050"/>
                                        </p:tgtEl>
                                      </p:cBhvr>
                                      <p:to x="100000" y="60000"/>
                                    </p:animScale>
                                    <p:animScale>
                                      <p:cBhvr>
                                        <p:cTn id="28" dur="166" decel="50000">
                                          <p:stCondLst>
                                            <p:cond delay="676"/>
                                          </p:stCondLst>
                                        </p:cTn>
                                        <p:tgtEl>
                                          <p:spTgt spid="2050"/>
                                        </p:tgtEl>
                                      </p:cBhvr>
                                      <p:to x="100000" y="100000"/>
                                    </p:animScale>
                                    <p:animScale>
                                      <p:cBhvr>
                                        <p:cTn id="29" dur="26">
                                          <p:stCondLst>
                                            <p:cond delay="1312"/>
                                          </p:stCondLst>
                                        </p:cTn>
                                        <p:tgtEl>
                                          <p:spTgt spid="2050"/>
                                        </p:tgtEl>
                                      </p:cBhvr>
                                      <p:to x="100000" y="80000"/>
                                    </p:animScale>
                                    <p:animScale>
                                      <p:cBhvr>
                                        <p:cTn id="30" dur="166" decel="50000">
                                          <p:stCondLst>
                                            <p:cond delay="1338"/>
                                          </p:stCondLst>
                                        </p:cTn>
                                        <p:tgtEl>
                                          <p:spTgt spid="2050"/>
                                        </p:tgtEl>
                                      </p:cBhvr>
                                      <p:to x="100000" y="100000"/>
                                    </p:animScale>
                                    <p:animScale>
                                      <p:cBhvr>
                                        <p:cTn id="31" dur="26">
                                          <p:stCondLst>
                                            <p:cond delay="1642"/>
                                          </p:stCondLst>
                                        </p:cTn>
                                        <p:tgtEl>
                                          <p:spTgt spid="2050"/>
                                        </p:tgtEl>
                                      </p:cBhvr>
                                      <p:to x="100000" y="90000"/>
                                    </p:animScale>
                                    <p:animScale>
                                      <p:cBhvr>
                                        <p:cTn id="32" dur="166" decel="50000">
                                          <p:stCondLst>
                                            <p:cond delay="1668"/>
                                          </p:stCondLst>
                                        </p:cTn>
                                        <p:tgtEl>
                                          <p:spTgt spid="2050"/>
                                        </p:tgtEl>
                                      </p:cBhvr>
                                      <p:to x="100000" y="100000"/>
                                    </p:animScale>
                                    <p:animScale>
                                      <p:cBhvr>
                                        <p:cTn id="33" dur="26">
                                          <p:stCondLst>
                                            <p:cond delay="1808"/>
                                          </p:stCondLst>
                                        </p:cTn>
                                        <p:tgtEl>
                                          <p:spTgt spid="2050"/>
                                        </p:tgtEl>
                                      </p:cBhvr>
                                      <p:to x="100000" y="95000"/>
                                    </p:animScale>
                                    <p:animScale>
                                      <p:cBhvr>
                                        <p:cTn id="34"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404665"/>
            <a:ext cx="7772400" cy="936104"/>
          </a:xfrm>
        </p:spPr>
        <p:txBody>
          <a:bodyPr>
            <a:normAutofit fontScale="90000"/>
          </a:bodyPr>
          <a:lstStyle/>
          <a:p>
            <a:pPr algn="ctr"/>
            <a:r>
              <a:rPr lang="es-PE" b="1" i="0" dirty="0" smtClean="0">
                <a:solidFill>
                  <a:srgbClr val="990000"/>
                </a:solidFill>
                <a:effectLst/>
                <a:latin typeface="Verdana"/>
              </a:rPr>
              <a:t>Simetría axial</a:t>
            </a:r>
            <a:br>
              <a:rPr lang="es-PE" b="1" i="0" dirty="0" smtClean="0">
                <a:solidFill>
                  <a:srgbClr val="990000"/>
                </a:solidFill>
                <a:effectLst/>
                <a:latin typeface="Verdana"/>
              </a:rPr>
            </a:br>
            <a:endParaRPr lang="es-PE" dirty="0"/>
          </a:p>
        </p:txBody>
      </p:sp>
      <p:sp>
        <p:nvSpPr>
          <p:cNvPr id="3" name="2 Subtítulo"/>
          <p:cNvSpPr>
            <a:spLocks noGrp="1"/>
          </p:cNvSpPr>
          <p:nvPr>
            <p:ph type="subTitle" idx="1"/>
          </p:nvPr>
        </p:nvSpPr>
        <p:spPr>
          <a:xfrm>
            <a:off x="899592" y="980728"/>
            <a:ext cx="6904856" cy="5400600"/>
          </a:xfrm>
        </p:spPr>
        <p:txBody>
          <a:bodyPr>
            <a:normAutofit/>
          </a:bodyPr>
          <a:lstStyle/>
          <a:p>
            <a:endParaRPr lang="es-P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80729"/>
            <a:ext cx="6912768" cy="5517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90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0" y="676732"/>
            <a:ext cx="4121949" cy="6165304"/>
          </a:xfrm>
        </p:spPr>
        <p:txBody>
          <a:bodyPr>
            <a:normAutofit/>
          </a:bodyPr>
          <a:lstStyle/>
          <a:p>
            <a:pPr algn="just"/>
            <a:r>
              <a:rPr lang="es-PE" sz="2400" b="1" i="0" dirty="0" smtClean="0">
                <a:solidFill>
                  <a:schemeClr val="accent3">
                    <a:lumMod val="75000"/>
                  </a:schemeClr>
                </a:solidFill>
                <a:effectLst/>
                <a:latin typeface="Arial" pitchFamily="34" charset="0"/>
                <a:cs typeface="Arial" pitchFamily="34" charset="0"/>
              </a:rPr>
              <a:t>Una simetría axial de eje </a:t>
            </a:r>
            <a:r>
              <a:rPr lang="es-PE" sz="2400" b="1" i="0" dirty="0" smtClean="0">
                <a:solidFill>
                  <a:srgbClr val="FF0000"/>
                </a:solidFill>
                <a:effectLst/>
                <a:latin typeface="Arial" pitchFamily="34" charset="0"/>
                <a:cs typeface="Arial" pitchFamily="34" charset="0"/>
              </a:rPr>
              <a:t>e</a:t>
            </a:r>
            <a:r>
              <a:rPr lang="es-PE" sz="2400" b="1" i="0" dirty="0" smtClean="0">
                <a:solidFill>
                  <a:schemeClr val="accent3">
                    <a:lumMod val="75000"/>
                  </a:schemeClr>
                </a:solidFill>
                <a:effectLst/>
                <a:latin typeface="Arial" pitchFamily="34" charset="0"/>
                <a:cs typeface="Arial" pitchFamily="34" charset="0"/>
              </a:rPr>
              <a:t> es una transformación, por tanto a todo punto </a:t>
            </a:r>
            <a:r>
              <a:rPr lang="es-PE" sz="2400" b="1" i="0" dirty="0" smtClean="0">
                <a:solidFill>
                  <a:srgbClr val="FFFF00"/>
                </a:solidFill>
                <a:effectLst/>
                <a:latin typeface="Arial" pitchFamily="34" charset="0"/>
                <a:cs typeface="Arial" pitchFamily="34" charset="0"/>
              </a:rPr>
              <a:t>P(x, y) </a:t>
            </a:r>
            <a:r>
              <a:rPr lang="es-PE" sz="2400" b="1" i="0" dirty="0" smtClean="0">
                <a:solidFill>
                  <a:schemeClr val="accent3">
                    <a:lumMod val="75000"/>
                  </a:schemeClr>
                </a:solidFill>
                <a:effectLst/>
                <a:latin typeface="Arial" pitchFamily="34" charset="0"/>
                <a:cs typeface="Arial" pitchFamily="34" charset="0"/>
              </a:rPr>
              <a:t>del plano le corresponde otro punto </a:t>
            </a:r>
            <a:r>
              <a:rPr lang="es-PE" sz="2400" b="1" i="0" dirty="0" smtClean="0">
                <a:solidFill>
                  <a:srgbClr val="FFFF00"/>
                </a:solidFill>
                <a:effectLst/>
                <a:latin typeface="Arial" pitchFamily="34" charset="0"/>
                <a:cs typeface="Arial" pitchFamily="34" charset="0"/>
              </a:rPr>
              <a:t>P‘(-x, y)  </a:t>
            </a:r>
            <a:r>
              <a:rPr lang="es-PE" sz="2400" b="1" i="0" dirty="0" smtClean="0">
                <a:solidFill>
                  <a:schemeClr val="accent3">
                    <a:lumMod val="75000"/>
                  </a:schemeClr>
                </a:solidFill>
                <a:effectLst/>
                <a:latin typeface="Arial" pitchFamily="34" charset="0"/>
                <a:cs typeface="Arial" pitchFamily="34" charset="0"/>
              </a:rPr>
              <a:t>también del plano, de manera que el eje </a:t>
            </a:r>
            <a:r>
              <a:rPr lang="es-PE" sz="2400" b="1" i="0" dirty="0" smtClean="0">
                <a:solidFill>
                  <a:srgbClr val="FF0000"/>
                </a:solidFill>
                <a:effectLst/>
                <a:latin typeface="Arial" pitchFamily="34" charset="0"/>
                <a:cs typeface="Arial" pitchFamily="34" charset="0"/>
              </a:rPr>
              <a:t>e</a:t>
            </a:r>
            <a:r>
              <a:rPr lang="es-PE" sz="2400" b="1" i="0" dirty="0" smtClean="0">
                <a:solidFill>
                  <a:schemeClr val="accent3">
                    <a:lumMod val="75000"/>
                  </a:schemeClr>
                </a:solidFill>
                <a:effectLst/>
                <a:latin typeface="Arial" pitchFamily="34" charset="0"/>
                <a:cs typeface="Arial" pitchFamily="34" charset="0"/>
              </a:rPr>
              <a:t> sea la mediatriz del segmento AA'.</a:t>
            </a:r>
            <a:endParaRPr lang="es-PE" sz="2400" b="0" i="0" dirty="0" smtClean="0">
              <a:solidFill>
                <a:schemeClr val="accent3">
                  <a:lumMod val="75000"/>
                </a:schemeClr>
              </a:solidFill>
              <a:effectLst/>
              <a:latin typeface="Arial" pitchFamily="34" charset="0"/>
              <a:cs typeface="Arial" pitchFamily="34" charset="0"/>
            </a:endParaRPr>
          </a:p>
          <a:p>
            <a:pPr algn="just"/>
            <a:r>
              <a:rPr lang="es-PE" sz="2400" b="0" i="0" dirty="0" smtClean="0">
                <a:solidFill>
                  <a:schemeClr val="accent3">
                    <a:lumMod val="75000"/>
                  </a:schemeClr>
                </a:solidFill>
                <a:effectLst/>
                <a:latin typeface="Arial" pitchFamily="34" charset="0"/>
                <a:cs typeface="Arial" pitchFamily="34" charset="0"/>
              </a:rPr>
              <a:t>Las </a:t>
            </a:r>
            <a:r>
              <a:rPr lang="es-PE" sz="2400" b="1" i="0" dirty="0" smtClean="0">
                <a:solidFill>
                  <a:schemeClr val="accent3">
                    <a:lumMod val="75000"/>
                  </a:schemeClr>
                </a:solidFill>
                <a:effectLst/>
                <a:latin typeface="Arial" pitchFamily="34" charset="0"/>
                <a:cs typeface="Arial" pitchFamily="34" charset="0"/>
              </a:rPr>
              <a:t>simetrías axiales son isometrías</a:t>
            </a:r>
            <a:r>
              <a:rPr lang="es-PE" sz="2400" b="0" i="0" dirty="0" smtClean="0">
                <a:solidFill>
                  <a:schemeClr val="accent3">
                    <a:lumMod val="75000"/>
                  </a:schemeClr>
                </a:solidFill>
                <a:effectLst/>
                <a:latin typeface="Arial" pitchFamily="34" charset="0"/>
                <a:cs typeface="Arial" pitchFamily="34" charset="0"/>
              </a:rPr>
              <a:t> porque conservan las distancias entre los puntos y sus homólogos.</a:t>
            </a:r>
          </a:p>
          <a:p>
            <a:endParaRPr lang="es-PE" sz="2400" dirty="0">
              <a:solidFill>
                <a:schemeClr val="accent3">
                  <a:lumMod val="75000"/>
                </a:schemeClr>
              </a:solidFill>
              <a:latin typeface="Arial" pitchFamily="34" charset="0"/>
              <a:cs typeface="Arial" pitchFamily="34" charset="0"/>
            </a:endParaRPr>
          </a:p>
        </p:txBody>
      </p:sp>
      <p:pic>
        <p:nvPicPr>
          <p:cNvPr id="3074" name="Picture 2" descr="dibuj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849" y="836712"/>
            <a:ext cx="3491880"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ibuj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679" y="3501008"/>
            <a:ext cx="3040219" cy="2817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31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0-#ppt_w/2"/>
                                          </p:val>
                                        </p:tav>
                                        <p:tav tm="100000">
                                          <p:val>
                                            <p:strVal val="#ppt_x"/>
                                          </p:val>
                                        </p:tav>
                                      </p:tavLst>
                                    </p:anim>
                                    <p:anim calcmode="lin" valueType="num">
                                      <p:cBhvr additive="base">
                                        <p:cTn id="13"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PASOS A SEGIR  </a:t>
            </a:r>
            <a:endParaRPr lang="es-PE"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6558452"/>
              </p:ext>
            </p:extLst>
          </p:nvPr>
        </p:nvGraphicFramePr>
        <p:xfrm>
          <a:off x="827583" y="2132856"/>
          <a:ext cx="7306767" cy="2952328"/>
        </p:xfrm>
        <a:graphic>
          <a:graphicData uri="http://schemas.openxmlformats.org/drawingml/2006/table">
            <a:tbl>
              <a:tblPr/>
              <a:tblGrid>
                <a:gridCol w="2435589"/>
                <a:gridCol w="2435589"/>
                <a:gridCol w="2435589"/>
              </a:tblGrid>
              <a:tr h="2952328">
                <a:tc>
                  <a:txBody>
                    <a:bodyPr/>
                    <a:lstStyle/>
                    <a:p>
                      <a:r>
                        <a:rPr lang="es-PE" dirty="0" smtClean="0">
                          <a:ln>
                            <a:solidFill>
                              <a:schemeClr val="bg1"/>
                            </a:solidFill>
                          </a:ln>
                          <a:solidFill>
                            <a:schemeClr val="bg1"/>
                          </a:solidFill>
                          <a:effectLst/>
                        </a:rPr>
                        <a:t>1. Mide </a:t>
                      </a:r>
                      <a:r>
                        <a:rPr lang="es-PE" dirty="0">
                          <a:ln>
                            <a:solidFill>
                              <a:schemeClr val="bg1"/>
                            </a:solidFill>
                          </a:ln>
                          <a:solidFill>
                            <a:schemeClr val="bg1"/>
                          </a:solidFill>
                          <a:effectLst/>
                        </a:rPr>
                        <a:t>desde el punto de la línea de reflexión (con una línea que llegue </a:t>
                      </a:r>
                      <a:r>
                        <a:rPr lang="es-PE" dirty="0">
                          <a:ln>
                            <a:solidFill>
                              <a:schemeClr val="bg1"/>
                            </a:solidFill>
                          </a:ln>
                          <a:solidFill>
                            <a:srgbClr val="C00000"/>
                          </a:solidFill>
                          <a:effectLst/>
                          <a:hlinkClick r:id="rId2"/>
                        </a:rPr>
                        <a:t>en ángulo recto</a:t>
                      </a:r>
                      <a:r>
                        <a:rPr lang="es-PE" dirty="0">
                          <a:ln>
                            <a:solidFill>
                              <a:schemeClr val="bg1"/>
                            </a:solidFill>
                          </a:ln>
                          <a:solidFill>
                            <a:srgbClr val="FF0000"/>
                          </a:solidFill>
                          <a:effectLst/>
                        </a:rPr>
                        <a:t>)</a:t>
                      </a:r>
                    </a:p>
                  </a:txBody>
                  <a:tcPr marL="19050" marR="19050" marT="19050" marB="19050"/>
                </a:tc>
                <a:tc>
                  <a:txBody>
                    <a:bodyPr/>
                    <a:lstStyle/>
                    <a:p>
                      <a:r>
                        <a:rPr lang="es-PE" dirty="0">
                          <a:ln>
                            <a:solidFill>
                              <a:schemeClr val="bg1"/>
                            </a:solidFill>
                          </a:ln>
                          <a:solidFill>
                            <a:schemeClr val="bg1"/>
                          </a:solidFill>
                          <a:effectLst/>
                        </a:rPr>
                        <a:t>2. Mide la misma distancia en el otro lado y marca un punto allí.</a:t>
                      </a:r>
                    </a:p>
                  </a:txBody>
                  <a:tcPr marL="19050" marR="19050" marT="19050" marB="19050"/>
                </a:tc>
                <a:tc>
                  <a:txBody>
                    <a:bodyPr/>
                    <a:lstStyle/>
                    <a:p>
                      <a:r>
                        <a:rPr lang="es-PE" dirty="0">
                          <a:ln>
                            <a:solidFill>
                              <a:schemeClr val="bg1"/>
                            </a:solidFill>
                          </a:ln>
                          <a:solidFill>
                            <a:schemeClr val="bg1"/>
                          </a:solidFill>
                          <a:effectLst/>
                        </a:rPr>
                        <a:t>3. ¡Conecta todos los puntos nuevos!</a:t>
                      </a:r>
                    </a:p>
                  </a:txBody>
                  <a:tcPr marL="19050" marR="19050" marT="19050" marB="19050"/>
                </a:tc>
              </a:tr>
            </a:tbl>
          </a:graphicData>
        </a:graphic>
      </p:graphicFrame>
      <p:pic>
        <p:nvPicPr>
          <p:cNvPr id="2050" name="Picture 2" descr="Paso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587303"/>
            <a:ext cx="80962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so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3587304"/>
            <a:ext cx="1333500" cy="1038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flexión fin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3012" y="3605580"/>
            <a:ext cx="1285875" cy="94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65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wipe(down)">
                                      <p:cBhvr>
                                        <p:cTn id="29" dur="580">
                                          <p:stCondLst>
                                            <p:cond delay="0"/>
                                          </p:stCondLst>
                                        </p:cTn>
                                        <p:tgtEl>
                                          <p:spTgt spid="2050"/>
                                        </p:tgtEl>
                                      </p:cBhvr>
                                    </p:animEffect>
                                    <p:anim calcmode="lin" valueType="num">
                                      <p:cBhvr>
                                        <p:cTn id="30"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35" dur="26">
                                          <p:stCondLst>
                                            <p:cond delay="650"/>
                                          </p:stCondLst>
                                        </p:cTn>
                                        <p:tgtEl>
                                          <p:spTgt spid="2050"/>
                                        </p:tgtEl>
                                      </p:cBhvr>
                                      <p:to x="100000" y="60000"/>
                                    </p:animScale>
                                    <p:animScale>
                                      <p:cBhvr>
                                        <p:cTn id="36" dur="166" decel="50000">
                                          <p:stCondLst>
                                            <p:cond delay="676"/>
                                          </p:stCondLst>
                                        </p:cTn>
                                        <p:tgtEl>
                                          <p:spTgt spid="2050"/>
                                        </p:tgtEl>
                                      </p:cBhvr>
                                      <p:to x="100000" y="100000"/>
                                    </p:animScale>
                                    <p:animScale>
                                      <p:cBhvr>
                                        <p:cTn id="37" dur="26">
                                          <p:stCondLst>
                                            <p:cond delay="1312"/>
                                          </p:stCondLst>
                                        </p:cTn>
                                        <p:tgtEl>
                                          <p:spTgt spid="2050"/>
                                        </p:tgtEl>
                                      </p:cBhvr>
                                      <p:to x="100000" y="80000"/>
                                    </p:animScale>
                                    <p:animScale>
                                      <p:cBhvr>
                                        <p:cTn id="38" dur="166" decel="50000">
                                          <p:stCondLst>
                                            <p:cond delay="1338"/>
                                          </p:stCondLst>
                                        </p:cTn>
                                        <p:tgtEl>
                                          <p:spTgt spid="2050"/>
                                        </p:tgtEl>
                                      </p:cBhvr>
                                      <p:to x="100000" y="100000"/>
                                    </p:animScale>
                                    <p:animScale>
                                      <p:cBhvr>
                                        <p:cTn id="39" dur="26">
                                          <p:stCondLst>
                                            <p:cond delay="1642"/>
                                          </p:stCondLst>
                                        </p:cTn>
                                        <p:tgtEl>
                                          <p:spTgt spid="2050"/>
                                        </p:tgtEl>
                                      </p:cBhvr>
                                      <p:to x="100000" y="90000"/>
                                    </p:animScale>
                                    <p:animScale>
                                      <p:cBhvr>
                                        <p:cTn id="40" dur="166" decel="50000">
                                          <p:stCondLst>
                                            <p:cond delay="1668"/>
                                          </p:stCondLst>
                                        </p:cTn>
                                        <p:tgtEl>
                                          <p:spTgt spid="2050"/>
                                        </p:tgtEl>
                                      </p:cBhvr>
                                      <p:to x="100000" y="100000"/>
                                    </p:animScale>
                                    <p:animScale>
                                      <p:cBhvr>
                                        <p:cTn id="41" dur="26">
                                          <p:stCondLst>
                                            <p:cond delay="1808"/>
                                          </p:stCondLst>
                                        </p:cTn>
                                        <p:tgtEl>
                                          <p:spTgt spid="2050"/>
                                        </p:tgtEl>
                                      </p:cBhvr>
                                      <p:to x="100000" y="95000"/>
                                    </p:animScale>
                                    <p:animScale>
                                      <p:cBhvr>
                                        <p:cTn id="42" dur="166" decel="50000">
                                          <p:stCondLst>
                                            <p:cond delay="1834"/>
                                          </p:stCondLst>
                                        </p:cTn>
                                        <p:tgtEl>
                                          <p:spTgt spid="2050"/>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wipe(down)">
                                      <p:cBhvr>
                                        <p:cTn id="45" dur="580">
                                          <p:stCondLst>
                                            <p:cond delay="0"/>
                                          </p:stCondLst>
                                        </p:cTn>
                                        <p:tgtEl>
                                          <p:spTgt spid="2052"/>
                                        </p:tgtEl>
                                      </p:cBhvr>
                                    </p:animEffect>
                                    <p:anim calcmode="lin" valueType="num">
                                      <p:cBhvr>
                                        <p:cTn id="46"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51" dur="26">
                                          <p:stCondLst>
                                            <p:cond delay="650"/>
                                          </p:stCondLst>
                                        </p:cTn>
                                        <p:tgtEl>
                                          <p:spTgt spid="2052"/>
                                        </p:tgtEl>
                                      </p:cBhvr>
                                      <p:to x="100000" y="60000"/>
                                    </p:animScale>
                                    <p:animScale>
                                      <p:cBhvr>
                                        <p:cTn id="52" dur="166" decel="50000">
                                          <p:stCondLst>
                                            <p:cond delay="676"/>
                                          </p:stCondLst>
                                        </p:cTn>
                                        <p:tgtEl>
                                          <p:spTgt spid="2052"/>
                                        </p:tgtEl>
                                      </p:cBhvr>
                                      <p:to x="100000" y="100000"/>
                                    </p:animScale>
                                    <p:animScale>
                                      <p:cBhvr>
                                        <p:cTn id="53" dur="26">
                                          <p:stCondLst>
                                            <p:cond delay="1312"/>
                                          </p:stCondLst>
                                        </p:cTn>
                                        <p:tgtEl>
                                          <p:spTgt spid="2052"/>
                                        </p:tgtEl>
                                      </p:cBhvr>
                                      <p:to x="100000" y="80000"/>
                                    </p:animScale>
                                    <p:animScale>
                                      <p:cBhvr>
                                        <p:cTn id="54" dur="166" decel="50000">
                                          <p:stCondLst>
                                            <p:cond delay="1338"/>
                                          </p:stCondLst>
                                        </p:cTn>
                                        <p:tgtEl>
                                          <p:spTgt spid="2052"/>
                                        </p:tgtEl>
                                      </p:cBhvr>
                                      <p:to x="100000" y="100000"/>
                                    </p:animScale>
                                    <p:animScale>
                                      <p:cBhvr>
                                        <p:cTn id="55" dur="26">
                                          <p:stCondLst>
                                            <p:cond delay="1642"/>
                                          </p:stCondLst>
                                        </p:cTn>
                                        <p:tgtEl>
                                          <p:spTgt spid="2052"/>
                                        </p:tgtEl>
                                      </p:cBhvr>
                                      <p:to x="100000" y="90000"/>
                                    </p:animScale>
                                    <p:animScale>
                                      <p:cBhvr>
                                        <p:cTn id="56" dur="166" decel="50000">
                                          <p:stCondLst>
                                            <p:cond delay="1668"/>
                                          </p:stCondLst>
                                        </p:cTn>
                                        <p:tgtEl>
                                          <p:spTgt spid="2052"/>
                                        </p:tgtEl>
                                      </p:cBhvr>
                                      <p:to x="100000" y="100000"/>
                                    </p:animScale>
                                    <p:animScale>
                                      <p:cBhvr>
                                        <p:cTn id="57" dur="26">
                                          <p:stCondLst>
                                            <p:cond delay="1808"/>
                                          </p:stCondLst>
                                        </p:cTn>
                                        <p:tgtEl>
                                          <p:spTgt spid="2052"/>
                                        </p:tgtEl>
                                      </p:cBhvr>
                                      <p:to x="100000" y="95000"/>
                                    </p:animScale>
                                    <p:animScale>
                                      <p:cBhvr>
                                        <p:cTn id="58" dur="166" decel="50000">
                                          <p:stCondLst>
                                            <p:cond delay="1834"/>
                                          </p:stCondLst>
                                        </p:cTn>
                                        <p:tgtEl>
                                          <p:spTgt spid="2052"/>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2054"/>
                                        </p:tgtEl>
                                        <p:attrNameLst>
                                          <p:attrName>style.visibility</p:attrName>
                                        </p:attrNameLst>
                                      </p:cBhvr>
                                      <p:to>
                                        <p:strVal val="visible"/>
                                      </p:to>
                                    </p:set>
                                    <p:animEffect transition="in" filter="wipe(down)">
                                      <p:cBhvr>
                                        <p:cTn id="61" dur="580">
                                          <p:stCondLst>
                                            <p:cond delay="0"/>
                                          </p:stCondLst>
                                        </p:cTn>
                                        <p:tgtEl>
                                          <p:spTgt spid="2054"/>
                                        </p:tgtEl>
                                      </p:cBhvr>
                                    </p:animEffect>
                                    <p:anim calcmode="lin" valueType="num">
                                      <p:cBhvr>
                                        <p:cTn id="62" dur="1822" tmFilter="0,0; 0.14,0.36; 0.43,0.73; 0.71,0.91; 1.0,1.0">
                                          <p:stCondLst>
                                            <p:cond delay="0"/>
                                          </p:stCondLst>
                                        </p:cTn>
                                        <p:tgtEl>
                                          <p:spTgt spid="205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05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05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05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054"/>
                                        </p:tgtEl>
                                        <p:attrNameLst>
                                          <p:attrName>ppt_y</p:attrName>
                                        </p:attrNameLst>
                                      </p:cBhvr>
                                      <p:tavLst>
                                        <p:tav tm="0" fmla="#ppt_y-sin(pi*$)/81">
                                          <p:val>
                                            <p:fltVal val="0"/>
                                          </p:val>
                                        </p:tav>
                                        <p:tav tm="100000">
                                          <p:val>
                                            <p:fltVal val="1"/>
                                          </p:val>
                                        </p:tav>
                                      </p:tavLst>
                                    </p:anim>
                                    <p:animScale>
                                      <p:cBhvr>
                                        <p:cTn id="67" dur="26">
                                          <p:stCondLst>
                                            <p:cond delay="650"/>
                                          </p:stCondLst>
                                        </p:cTn>
                                        <p:tgtEl>
                                          <p:spTgt spid="2054"/>
                                        </p:tgtEl>
                                      </p:cBhvr>
                                      <p:to x="100000" y="60000"/>
                                    </p:animScale>
                                    <p:animScale>
                                      <p:cBhvr>
                                        <p:cTn id="68" dur="166" decel="50000">
                                          <p:stCondLst>
                                            <p:cond delay="676"/>
                                          </p:stCondLst>
                                        </p:cTn>
                                        <p:tgtEl>
                                          <p:spTgt spid="2054"/>
                                        </p:tgtEl>
                                      </p:cBhvr>
                                      <p:to x="100000" y="100000"/>
                                    </p:animScale>
                                    <p:animScale>
                                      <p:cBhvr>
                                        <p:cTn id="69" dur="26">
                                          <p:stCondLst>
                                            <p:cond delay="1312"/>
                                          </p:stCondLst>
                                        </p:cTn>
                                        <p:tgtEl>
                                          <p:spTgt spid="2054"/>
                                        </p:tgtEl>
                                      </p:cBhvr>
                                      <p:to x="100000" y="80000"/>
                                    </p:animScale>
                                    <p:animScale>
                                      <p:cBhvr>
                                        <p:cTn id="70" dur="166" decel="50000">
                                          <p:stCondLst>
                                            <p:cond delay="1338"/>
                                          </p:stCondLst>
                                        </p:cTn>
                                        <p:tgtEl>
                                          <p:spTgt spid="2054"/>
                                        </p:tgtEl>
                                      </p:cBhvr>
                                      <p:to x="100000" y="100000"/>
                                    </p:animScale>
                                    <p:animScale>
                                      <p:cBhvr>
                                        <p:cTn id="71" dur="26">
                                          <p:stCondLst>
                                            <p:cond delay="1642"/>
                                          </p:stCondLst>
                                        </p:cTn>
                                        <p:tgtEl>
                                          <p:spTgt spid="2054"/>
                                        </p:tgtEl>
                                      </p:cBhvr>
                                      <p:to x="100000" y="90000"/>
                                    </p:animScale>
                                    <p:animScale>
                                      <p:cBhvr>
                                        <p:cTn id="72" dur="166" decel="50000">
                                          <p:stCondLst>
                                            <p:cond delay="1668"/>
                                          </p:stCondLst>
                                        </p:cTn>
                                        <p:tgtEl>
                                          <p:spTgt spid="2054"/>
                                        </p:tgtEl>
                                      </p:cBhvr>
                                      <p:to x="100000" y="100000"/>
                                    </p:animScale>
                                    <p:animScale>
                                      <p:cBhvr>
                                        <p:cTn id="73" dur="26">
                                          <p:stCondLst>
                                            <p:cond delay="1808"/>
                                          </p:stCondLst>
                                        </p:cTn>
                                        <p:tgtEl>
                                          <p:spTgt spid="2054"/>
                                        </p:tgtEl>
                                      </p:cBhvr>
                                      <p:to x="100000" y="95000"/>
                                    </p:animScale>
                                    <p:animScale>
                                      <p:cBhvr>
                                        <p:cTn id="74" dur="166" decel="50000">
                                          <p:stCondLst>
                                            <p:cond delay="1834"/>
                                          </p:stCondLst>
                                        </p:cTn>
                                        <p:tgtEl>
                                          <p:spTgt spid="205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117180" cy="625701"/>
          </a:xfrm>
        </p:spPr>
        <p:txBody>
          <a:bodyPr/>
          <a:lstStyle/>
          <a:p>
            <a:r>
              <a:rPr lang="es-PE" dirty="0" smtClean="0"/>
              <a:t>Simetría Central o Puntual</a:t>
            </a:r>
            <a:endParaRPr lang="es-PE" dirty="0"/>
          </a:p>
        </p:txBody>
      </p:sp>
      <p:sp>
        <p:nvSpPr>
          <p:cNvPr id="5" name="4 Rectángulo"/>
          <p:cNvSpPr/>
          <p:nvPr/>
        </p:nvSpPr>
        <p:spPr>
          <a:xfrm>
            <a:off x="323528" y="1009104"/>
            <a:ext cx="8064896" cy="1569660"/>
          </a:xfrm>
          <a:prstGeom prst="rect">
            <a:avLst/>
          </a:prstGeom>
        </p:spPr>
        <p:txBody>
          <a:bodyPr wrap="square">
            <a:spAutoFit/>
          </a:bodyPr>
          <a:lstStyle/>
          <a:p>
            <a:r>
              <a:rPr lang="es-PE" sz="2400" dirty="0">
                <a:solidFill>
                  <a:srgbClr val="FFFF00"/>
                </a:solidFill>
                <a:latin typeface="+mj-lt"/>
              </a:rPr>
              <a:t>Una </a:t>
            </a:r>
            <a:r>
              <a:rPr lang="es-PE" sz="2400" b="1" dirty="0">
                <a:solidFill>
                  <a:srgbClr val="FFFF00"/>
                </a:solidFill>
                <a:latin typeface="+mj-lt"/>
              </a:rPr>
              <a:t>simetría central</a:t>
            </a:r>
            <a:r>
              <a:rPr lang="es-PE" sz="2400" dirty="0">
                <a:solidFill>
                  <a:srgbClr val="FFFF00"/>
                </a:solidFill>
                <a:latin typeface="+mj-lt"/>
              </a:rPr>
              <a:t>, de centro el punto O, es un movimiento del plano con el que a cada punto </a:t>
            </a:r>
            <a:r>
              <a:rPr lang="es-PE" sz="2400" dirty="0" smtClean="0">
                <a:solidFill>
                  <a:srgbClr val="FFFF00"/>
                </a:solidFill>
                <a:latin typeface="+mj-lt"/>
              </a:rPr>
              <a:t>B </a:t>
            </a:r>
            <a:r>
              <a:rPr lang="es-PE" sz="2400" dirty="0">
                <a:solidFill>
                  <a:srgbClr val="FFFF00"/>
                </a:solidFill>
                <a:latin typeface="+mj-lt"/>
              </a:rPr>
              <a:t>del plano le hace corresponder otro punto </a:t>
            </a:r>
            <a:r>
              <a:rPr lang="es-PE" sz="2400" dirty="0" smtClean="0">
                <a:solidFill>
                  <a:srgbClr val="FFFF00"/>
                </a:solidFill>
                <a:latin typeface="+mj-lt"/>
              </a:rPr>
              <a:t>B', </a:t>
            </a:r>
            <a:r>
              <a:rPr lang="es-PE" sz="2400" dirty="0">
                <a:solidFill>
                  <a:srgbClr val="FFFF00"/>
                </a:solidFill>
                <a:latin typeface="+mj-lt"/>
              </a:rPr>
              <a:t>siendo O el punto medio del segmento de extremos </a:t>
            </a:r>
            <a:r>
              <a:rPr lang="es-PE" sz="2400" dirty="0" smtClean="0">
                <a:solidFill>
                  <a:srgbClr val="FFFF00"/>
                </a:solidFill>
                <a:latin typeface="+mj-lt"/>
              </a:rPr>
              <a:t>B </a:t>
            </a:r>
            <a:r>
              <a:rPr lang="es-PE" sz="2400" dirty="0">
                <a:solidFill>
                  <a:srgbClr val="FFFF00"/>
                </a:solidFill>
                <a:latin typeface="+mj-lt"/>
              </a:rPr>
              <a:t>y </a:t>
            </a:r>
            <a:r>
              <a:rPr lang="es-PE" sz="2400" dirty="0" smtClean="0">
                <a:solidFill>
                  <a:srgbClr val="FFFF00"/>
                </a:solidFill>
                <a:latin typeface="+mj-lt"/>
              </a:rPr>
              <a:t>B'.</a:t>
            </a:r>
            <a:endParaRPr lang="es-PE" sz="2400" dirty="0">
              <a:solidFill>
                <a:srgbClr val="FFFF00"/>
              </a:solidFill>
              <a:latin typeface="+mj-lt"/>
            </a:endParaRPr>
          </a:p>
        </p:txBody>
      </p:sp>
      <p:pic>
        <p:nvPicPr>
          <p:cNvPr id="3074" name="Picture 2" descr="http://www.kalipedia.com/kalipediamedia/matematicas/media/200709/26/geometria/20070926klpmatgeo_360.Ges.SC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852905"/>
            <a:ext cx="6768752" cy="3902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79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p:cTn id="17" dur="1000" fill="hold"/>
                                        <p:tgtEl>
                                          <p:spTgt spid="3074"/>
                                        </p:tgtEl>
                                        <p:attrNameLst>
                                          <p:attrName>ppt_w</p:attrName>
                                        </p:attrNameLst>
                                      </p:cBhvr>
                                      <p:tavLst>
                                        <p:tav tm="0">
                                          <p:val>
                                            <p:fltVal val="0"/>
                                          </p:val>
                                        </p:tav>
                                        <p:tav tm="100000">
                                          <p:val>
                                            <p:strVal val="#ppt_w"/>
                                          </p:val>
                                        </p:tav>
                                      </p:tavLst>
                                    </p:anim>
                                    <p:anim calcmode="lin" valueType="num">
                                      <p:cBhvr>
                                        <p:cTn id="18" dur="1000" fill="hold"/>
                                        <p:tgtEl>
                                          <p:spTgt spid="3074"/>
                                        </p:tgtEl>
                                        <p:attrNameLst>
                                          <p:attrName>ppt_h</p:attrName>
                                        </p:attrNameLst>
                                      </p:cBhvr>
                                      <p:tavLst>
                                        <p:tav tm="0">
                                          <p:val>
                                            <p:fltVal val="0"/>
                                          </p:val>
                                        </p:tav>
                                        <p:tav tm="100000">
                                          <p:val>
                                            <p:strVal val="#ppt_h"/>
                                          </p:val>
                                        </p:tav>
                                      </p:tavLst>
                                    </p:anim>
                                    <p:anim calcmode="lin" valueType="num">
                                      <p:cBhvr>
                                        <p:cTn id="19" dur="1000" fill="hold"/>
                                        <p:tgtEl>
                                          <p:spTgt spid="3074"/>
                                        </p:tgtEl>
                                        <p:attrNameLst>
                                          <p:attrName>style.rotation</p:attrName>
                                        </p:attrNameLst>
                                      </p:cBhvr>
                                      <p:tavLst>
                                        <p:tav tm="0">
                                          <p:val>
                                            <p:fltVal val="90"/>
                                          </p:val>
                                        </p:tav>
                                        <p:tav tm="100000">
                                          <p:val>
                                            <p:fltVal val="0"/>
                                          </p:val>
                                        </p:tav>
                                      </p:tavLst>
                                    </p:anim>
                                    <p:animEffect transition="in" filter="fade">
                                      <p:cBhvr>
                                        <p:cTn id="20"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TC102455519[[fn=Invierno]]</Template>
  <TotalTime>536</TotalTime>
  <Words>219</Words>
  <Application>Microsoft Office PowerPoint</Application>
  <PresentationFormat>Presentación en pantalla (4:3)</PresentationFormat>
  <Paragraphs>30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Winter</vt:lpstr>
      <vt:lpstr>TRANSFORMACIONES GEOMÉTRICAS</vt:lpstr>
      <vt:lpstr>Presentación de PowerPoint</vt:lpstr>
      <vt:lpstr>Presentación de PowerPoint</vt:lpstr>
      <vt:lpstr>Presentación de PowerPoint</vt:lpstr>
      <vt:lpstr>Presentación de PowerPoint</vt:lpstr>
      <vt:lpstr>Simetría axial </vt:lpstr>
      <vt:lpstr>Presentación de PowerPoint</vt:lpstr>
      <vt:lpstr>PASOS A SEGIR  </vt:lpstr>
      <vt:lpstr>Simetría Central o Puntual</vt:lpstr>
      <vt:lpstr>Identifica los siguientes gráficos </vt:lpstr>
      <vt:lpstr>Presentación de PowerPoint</vt:lpstr>
      <vt:lpstr>GRACIAS TOTALES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Simetría axial</dc:title>
  <dc:creator>medrano</dc:creator>
  <cp:lastModifiedBy>medrano</cp:lastModifiedBy>
  <cp:revision>24</cp:revision>
  <dcterms:created xsi:type="dcterms:W3CDTF">2013-06-27T15:07:18Z</dcterms:created>
  <dcterms:modified xsi:type="dcterms:W3CDTF">2013-07-09T02:50:14Z</dcterms:modified>
</cp:coreProperties>
</file>